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7"/>
  </p:notesMasterIdLst>
  <p:handoutMasterIdLst>
    <p:handoutMasterId r:id="rId18"/>
  </p:handoutMasterIdLst>
  <p:sldIdLst>
    <p:sldId id="257" r:id="rId5"/>
    <p:sldId id="274" r:id="rId6"/>
    <p:sldId id="269" r:id="rId7"/>
    <p:sldId id="270" r:id="rId8"/>
    <p:sldId id="266" r:id="rId9"/>
    <p:sldId id="273" r:id="rId10"/>
    <p:sldId id="271" r:id="rId11"/>
    <p:sldId id="258" r:id="rId12"/>
    <p:sldId id="275" r:id="rId13"/>
    <p:sldId id="272" r:id="rId14"/>
    <p:sldId id="268"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87949" autoAdjust="0"/>
  </p:normalViewPr>
  <p:slideViewPr>
    <p:cSldViewPr snapToGrid="0" showGuides="1">
      <p:cViewPr varScale="1">
        <p:scale>
          <a:sx n="62" d="100"/>
          <a:sy n="62" d="100"/>
        </p:scale>
        <p:origin x="60" y="62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IN"/>
              <a:t>Statistics here</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EC9-4D45-A079-9DF887D3CF8F}"/>
            </c:ext>
          </c:extLst>
        </c:ser>
        <c:ser>
          <c:idx val="1"/>
          <c:order val="1"/>
          <c:tx>
            <c:strRef>
              <c:f>Sheet1!$C$1</c:f>
              <c:strCache>
                <c:ptCount val="1"/>
                <c:pt idx="0">
                  <c:v>Series 2</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EC9-4D45-A079-9DF887D3CF8F}"/>
            </c:ext>
          </c:extLst>
        </c:ser>
        <c:ser>
          <c:idx val="2"/>
          <c:order val="2"/>
          <c:tx>
            <c:strRef>
              <c:f>Sheet1!$D$1</c:f>
              <c:strCache>
                <c:ptCount val="1"/>
                <c:pt idx="0">
                  <c:v>Series 3</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EC9-4D45-A079-9DF887D3CF8F}"/>
            </c:ext>
          </c:extLst>
        </c:ser>
        <c:dLbls>
          <c:dLblPos val="outEnd"/>
          <c:showLegendKey val="0"/>
          <c:showVal val="1"/>
          <c:showCatName val="0"/>
          <c:showSerName val="0"/>
          <c:showPercent val="0"/>
          <c:showBubbleSize val="0"/>
        </c:dLbls>
        <c:gapWidth val="164"/>
        <c:overlap val="-22"/>
        <c:axId val="562004432"/>
        <c:axId val="562004112"/>
      </c:barChart>
      <c:catAx>
        <c:axId val="562004432"/>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112"/>
        <c:crosses val="autoZero"/>
        <c:auto val="1"/>
        <c:lblAlgn val="ctr"/>
        <c:lblOffset val="100"/>
        <c:noMultiLvlLbl val="0"/>
      </c:catAx>
      <c:valAx>
        <c:axId val="562004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4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4.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F39F2262-4946-4DA4-B1FD-92EFA67B596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400677" cy="407112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12/3/2019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12/3/2019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12/3/2019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www.contos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dirty="0"/>
              <a:t>TRAFFIC COLLISIONS IN </a:t>
            </a:r>
            <a:r>
              <a:rPr lang="en-US" dirty="0" err="1"/>
              <a:t>nyc</a:t>
            </a:r>
            <a:endParaRPr lang="en-US" dirty="0"/>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dirty="0"/>
              <a:t>Columbia Data Analytics Bootcamp 2019</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highlight>
                  <a:srgbClr val="FFFF00"/>
                </a:highlight>
              </a:rPr>
              <a:t>Open for use if we want it</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Topic 01 comes here</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Topic 02 comes here</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Section divider</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Tree>
    <p:extLst>
      <p:ext uri="{BB962C8B-B14F-4D97-AF65-F5344CB8AC3E}">
        <p14:creationId xmlns:p14="http://schemas.microsoft.com/office/powerpoint/2010/main" val="318753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p:txBody>
          <a:bodyPr/>
          <a:lstStyle/>
          <a:p>
            <a:r>
              <a:rPr lang="en-US" dirty="0"/>
              <a:t>Flora@contoso.com</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p:txBody>
          <a:bodyPr/>
          <a:lstStyle/>
          <a:p>
            <a:r>
              <a:rPr lang="en-US" dirty="0"/>
              <a:t>http://www.contoso.com/</a:t>
            </a:r>
          </a:p>
        </p:txBody>
      </p:sp>
    </p:spTree>
    <p:extLst>
      <p:ext uri="{BB962C8B-B14F-4D97-AF65-F5344CB8AC3E}">
        <p14:creationId xmlns:p14="http://schemas.microsoft.com/office/powerpoint/2010/main" val="11247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pic>
        <p:nvPicPr>
          <p:cNvPr id="17" name="Picture Placeholder 16">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a:srcRect/>
          <a:stretch/>
        </p:blipFill>
        <p:spPr>
          <a:xfrm>
            <a:off x="1028575" y="1848535"/>
            <a:ext cx="1430337" cy="1430337"/>
          </a:xfrm>
        </p:spPr>
      </p:pic>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Ryan </a:t>
            </a:r>
            <a:r>
              <a:rPr lang="en-US" dirty="0" err="1"/>
              <a:t>Michels</a:t>
            </a:r>
            <a:endParaRPr lang="en-US" dirty="0"/>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endParaRPr lang="en-US" dirty="0"/>
          </a:p>
          <a:p>
            <a:r>
              <a:rPr lang="en-US" dirty="0"/>
              <a:t>Data gathering and manipulation </a:t>
            </a:r>
          </a:p>
        </p:txBody>
      </p:sp>
      <p:pic>
        <p:nvPicPr>
          <p:cNvPr id="19" name="Picture Placeholder 18">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a:srcRect/>
          <a:stretch/>
        </p:blipFill>
        <p:spPr>
          <a:xfrm>
            <a:off x="3957037" y="1848535"/>
            <a:ext cx="1430337" cy="1430337"/>
          </a:xfrm>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Alla Zbirun</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endParaRPr lang="en-US" dirty="0"/>
          </a:p>
          <a:p>
            <a:r>
              <a:rPr lang="en-US" dirty="0"/>
              <a:t>Visualizations</a:t>
            </a:r>
          </a:p>
          <a:p>
            <a:endParaRPr lang="en-US" dirty="0"/>
          </a:p>
        </p:txBody>
      </p:sp>
      <p:pic>
        <p:nvPicPr>
          <p:cNvPr id="21" name="Picture Placeholder 20">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a:srcRect/>
          <a:stretch/>
        </p:blipFill>
        <p:spPr>
          <a:xfrm>
            <a:off x="6795773" y="1848535"/>
            <a:ext cx="1430337" cy="1430337"/>
          </a:xfrm>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Khalid </a:t>
            </a:r>
            <a:r>
              <a:rPr lang="en-US" dirty="0" err="1"/>
              <a:t>Ettalii</a:t>
            </a:r>
            <a:endParaRPr lang="en-US" dirty="0"/>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endParaRPr lang="en-US" dirty="0"/>
          </a:p>
          <a:p>
            <a:r>
              <a:rPr lang="en-US" dirty="0"/>
              <a:t>Interactive Map</a:t>
            </a:r>
          </a:p>
        </p:txBody>
      </p:sp>
      <p:pic>
        <p:nvPicPr>
          <p:cNvPr id="23" name="Picture Placeholder 22">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6"/>
          <a:srcRect/>
          <a:stretch/>
        </p:blipFill>
        <p:spPr>
          <a:xfrm>
            <a:off x="9648156" y="1848535"/>
            <a:ext cx="1430337" cy="1430337"/>
          </a:xfrm>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err="1"/>
              <a:t>Jingui</a:t>
            </a:r>
            <a:r>
              <a:rPr lang="en-US" dirty="0"/>
              <a:t> Xu</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endParaRPr lang="en-US" dirty="0"/>
          </a:p>
          <a:p>
            <a:r>
              <a:rPr lang="en-US" dirty="0"/>
              <a:t>Dashboard</a:t>
            </a:r>
          </a:p>
          <a:p>
            <a:endParaRPr lang="en-US" dirty="0"/>
          </a:p>
          <a:p>
            <a:r>
              <a:rPr lang="en-US" dirty="0">
                <a:highlight>
                  <a:srgbClr val="FFFF00"/>
                </a:highlight>
              </a:rPr>
              <a:t>PLEASE update your pic</a:t>
            </a:r>
          </a:p>
          <a:p>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Tree>
    <p:extLst>
      <p:ext uri="{BB962C8B-B14F-4D97-AF65-F5344CB8AC3E}">
        <p14:creationId xmlns:p14="http://schemas.microsoft.com/office/powerpoint/2010/main" val="43563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Project Summary</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marL="0" indent="0">
              <a:buNone/>
            </a:pPr>
            <a:r>
              <a:rPr lang="en-US" sz="1800" dirty="0"/>
              <a:t>New York City was visited by approximately 65.2 million of tourists in 2018.  When planning a trip people generally like to know when to come and where to go.</a:t>
            </a:r>
          </a:p>
          <a:p>
            <a:pPr marL="0" indent="0">
              <a:buNone/>
            </a:pPr>
            <a:endParaRPr lang="en-US" sz="1800" dirty="0"/>
          </a:p>
          <a:p>
            <a:pPr marL="0" indent="0">
              <a:buNone/>
            </a:pPr>
            <a:r>
              <a:rPr lang="en-US" sz="1800" dirty="0"/>
              <a:t>Our presentation will provide helpful tools about the the traffic collisions in the City and where/when they occur to assist in trip planning.</a:t>
            </a:r>
          </a:p>
          <a:p>
            <a:pPr marL="0" indent="0">
              <a:buNone/>
            </a:pPr>
            <a:endParaRPr lang="en-US" sz="1800" dirty="0"/>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Data analysis</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marL="0" indent="0">
              <a:buNone/>
            </a:pPr>
            <a:r>
              <a:rPr lang="en-US" sz="1800" dirty="0"/>
              <a:t>We collected the data from NYC Public Safety website.  </a:t>
            </a:r>
            <a:r>
              <a:rPr lang="en-US" sz="1800" dirty="0">
                <a:highlight>
                  <a:srgbClr val="FFFF00"/>
                </a:highlight>
              </a:rPr>
              <a:t>Ryan – please fill in high level built points about the process and tools used</a:t>
            </a:r>
          </a:p>
          <a:p>
            <a:pPr marL="0" indent="0">
              <a:buNone/>
            </a:pPr>
            <a:endParaRPr lang="en-US" sz="1800" dirty="0"/>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highlight>
                  <a:srgbClr val="FFFF00"/>
                </a:highlight>
              </a:rPr>
              <a:t>Ryan/</a:t>
            </a:r>
            <a:r>
              <a:rPr lang="en-US" dirty="0" err="1">
                <a:highlight>
                  <a:srgbClr val="FFFF00"/>
                </a:highlight>
              </a:rPr>
              <a:t>Jingui</a:t>
            </a:r>
            <a:r>
              <a:rPr lang="en-US" dirty="0">
                <a:highlight>
                  <a:srgbClr val="FFFF00"/>
                </a:highlight>
              </a:rPr>
              <a:t> please paste in pic of the </a:t>
            </a:r>
            <a:r>
              <a:rPr lang="en-US" dirty="0" err="1">
                <a:highlight>
                  <a:srgbClr val="FFFF00"/>
                </a:highlight>
              </a:rPr>
              <a:t>datatable</a:t>
            </a:r>
            <a:endParaRPr lang="en-US" dirty="0">
              <a:highlight>
                <a:srgbClr val="FFFF00"/>
              </a:highlight>
            </a:endParaRPr>
          </a:p>
        </p:txBody>
      </p:sp>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3778406185"/>
              </p:ext>
            </p:extLst>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4" name="Slide Number Placeholder 3"/>
          <p:cNvSpPr>
            <a:spLocks noGrp="1"/>
          </p:cNvSpPr>
          <p:nvPr>
            <p:ph type="sldNum" sz="quarter" idx="12"/>
          </p:nvPr>
        </p:nvSpPr>
        <p:spPr/>
        <p:txBody>
          <a:bodyPr/>
          <a:lstStyle/>
          <a:p>
            <a:r>
              <a:rPr lang="en-US" dirty="0"/>
              <a:t>9</a:t>
            </a:r>
          </a:p>
        </p:txBody>
      </p:sp>
    </p:spTree>
    <p:extLst>
      <p:ext uri="{BB962C8B-B14F-4D97-AF65-F5344CB8AC3E}">
        <p14:creationId xmlns:p14="http://schemas.microsoft.com/office/powerpoint/2010/main" val="68865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
        <p:nvSpPr>
          <p:cNvPr id="4" name="Text Placeholder 3">
            <a:extLst>
              <a:ext uri="{FF2B5EF4-FFF2-40B4-BE49-F238E27FC236}">
                <a16:creationId xmlns:a16="http://schemas.microsoft.com/office/drawing/2014/main" id="{96B90430-B003-4C4C-8B74-1F2E2A8E8C84}"/>
              </a:ext>
            </a:extLst>
          </p:cNvPr>
          <p:cNvSpPr>
            <a:spLocks noGrp="1"/>
          </p:cNvSpPr>
          <p:nvPr>
            <p:ph type="body" idx="1"/>
          </p:nvPr>
        </p:nvSpPr>
        <p:spPr/>
        <p:txBody>
          <a:bodyPr/>
          <a:lstStyle/>
          <a:p>
            <a:endParaRPr lang="en-US"/>
          </a:p>
        </p:txBody>
      </p:sp>
      <p:sp>
        <p:nvSpPr>
          <p:cNvPr id="8" name="Content Placeholder 7">
            <a:extLst>
              <a:ext uri="{FF2B5EF4-FFF2-40B4-BE49-F238E27FC236}">
                <a16:creationId xmlns:a16="http://schemas.microsoft.com/office/drawing/2014/main" id="{5B70F4F8-1D64-4CC7-BFD7-7638A0E903F9}"/>
              </a:ext>
            </a:extLst>
          </p:cNvPr>
          <p:cNvSpPr>
            <a:spLocks noGrp="1"/>
          </p:cNvSpPr>
          <p:nvPr>
            <p:ph sz="quarter" idx="4"/>
          </p:nvPr>
        </p:nvSpPr>
        <p:spPr>
          <a:xfrm>
            <a:off x="8217243" y="2136368"/>
            <a:ext cx="3341387" cy="2842811"/>
          </a:xfrm>
        </p:spPr>
        <p:txBody>
          <a:bodyPr>
            <a:normAutofit fontScale="92500"/>
          </a:bodyPr>
          <a:lstStyle/>
          <a:p>
            <a:pPr marL="0" indent="0">
              <a:buNone/>
            </a:pPr>
            <a:endParaRPr lang="en-US" sz="1800" dirty="0"/>
          </a:p>
          <a:p>
            <a:pPr marL="0" indent="0">
              <a:buNone/>
            </a:pPr>
            <a:r>
              <a:rPr lang="en-US" sz="1800" dirty="0"/>
              <a:t>We analyzed the data on annual, monthly and weekly basis and found that occurrence of the accidents round the boroughs is fairly consistent from one period to the other, as shown on this three year summary of the collisions per.  Please see our website for additional visualization options – </a:t>
            </a:r>
            <a:r>
              <a:rPr lang="en-US" sz="1800" dirty="0">
                <a:highlight>
                  <a:srgbClr val="FFFF00"/>
                </a:highlight>
              </a:rPr>
              <a:t>“J we need the live link here”</a:t>
            </a:r>
          </a:p>
          <a:p>
            <a:pPr marL="0" indent="0">
              <a:buNone/>
            </a:pPr>
            <a:endParaRPr lang="en-US" sz="1800" dirty="0"/>
          </a:p>
        </p:txBody>
      </p:sp>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Summary of NYC Traffic Collisions</a:t>
            </a:r>
          </a:p>
        </p:txBody>
      </p:sp>
      <p:graphicFrame>
        <p:nvGraphicFramePr>
          <p:cNvPr id="6" name="Chart 5" descr="column chart">
            <a:extLst>
              <a:ext uri="{FF2B5EF4-FFF2-40B4-BE49-F238E27FC236}">
                <a16:creationId xmlns:a16="http://schemas.microsoft.com/office/drawing/2014/main" id="{C062A1BC-6630-4B2A-9929-8780DBCEC3DB}"/>
              </a:ext>
            </a:extLst>
          </p:cNvPr>
          <p:cNvGraphicFramePr/>
          <p:nvPr>
            <p:extLst>
              <p:ext uri="{D42A27DB-BD31-4B8C-83A1-F6EECF244321}">
                <p14:modId xmlns:p14="http://schemas.microsoft.com/office/powerpoint/2010/main" val="4167455977"/>
              </p:ext>
            </p:extLst>
          </p:nvPr>
        </p:nvGraphicFramePr>
        <p:xfrm>
          <a:off x="515938" y="1616856"/>
          <a:ext cx="7330603" cy="440088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6993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Conclusions</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When to come</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endParaRPr lang="en-US" sz="1400" dirty="0"/>
          </a:p>
          <a:p>
            <a:r>
              <a:rPr lang="en-US" sz="1400" dirty="0"/>
              <a:t>Our analysis shows that accidents occur throughout the NYC Boroughs in a reasonably consistent manner with Brooklyn holding the highest number of accidents and Staten Island the least.  Further, occurrence of accidents is reasonably leveled throughout the year and weekdays.  Bottom line – NYC is a busy place and you got to pay attention.  Use our map app to gain more awareness about the areas you intend to visit. </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Areas to avoid</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endParaRPr lang="en-US" sz="1400" dirty="0"/>
          </a:p>
          <a:p>
            <a:r>
              <a:rPr lang="en-US" sz="1400" dirty="0"/>
              <a:t>Accidents are the part of everyday living in NYC, when visiting refer to the map app on our website to identify ongoing concerns in the areas you are interested to visit and alert. </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60269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sz="3600" dirty="0"/>
              <a:t>Questions ?</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a:highlight>
                  <a:srgbClr val="FFFF00"/>
                </a:highlight>
              </a:rPr>
              <a:t>Flora@contoso.com</a:t>
            </a:r>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a:highlight>
                  <a:srgbClr val="FFFF00"/>
                </a:highlight>
                <a:hlinkClick r:id="rId4"/>
              </a:rPr>
              <a:t>http://www.contoso.com/</a:t>
            </a:r>
            <a:r>
              <a:rPr lang="en-US" dirty="0">
                <a:highlight>
                  <a:srgbClr val="FFFF00"/>
                </a:highlight>
              </a:rPr>
              <a:t> </a:t>
            </a:r>
          </a:p>
        </p:txBody>
      </p:sp>
    </p:spTree>
    <p:extLst>
      <p:ext uri="{BB962C8B-B14F-4D97-AF65-F5344CB8AC3E}">
        <p14:creationId xmlns:p14="http://schemas.microsoft.com/office/powerpoint/2010/main" val="2928802494"/>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0</TotalTime>
  <Words>617</Words>
  <Application>Microsoft Office PowerPoint</Application>
  <PresentationFormat>Widescreen</PresentationFormat>
  <Paragraphs>125</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Corbel</vt:lpstr>
      <vt:lpstr>Office Theme</vt:lpstr>
      <vt:lpstr>TRAFFIC COLLISIONS IN nyc</vt:lpstr>
      <vt:lpstr>team</vt:lpstr>
      <vt:lpstr>Project Summary </vt:lpstr>
      <vt:lpstr>Data analysis </vt:lpstr>
      <vt:lpstr>Ryan/Jingui please paste in pic of the datatable</vt:lpstr>
      <vt:lpstr>Summary of NYC Traffic Collisions</vt:lpstr>
      <vt:lpstr>Conclusions</vt:lpstr>
      <vt:lpstr>Questions ?</vt:lpstr>
      <vt:lpstr>Thank you</vt:lpstr>
      <vt:lpstr>Open for use if we want it</vt:lpstr>
      <vt:lpstr>Section divider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2019-12-04T00:27:59Z</dcterms:created>
  <dcterms:modified xsi:type="dcterms:W3CDTF">2019-12-04T02:57:43Z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